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66" r:id="rId4"/>
    <p:sldId id="265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C5D51-92A4-8E6E-F8FE-A4DE1BA6D2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4DA10-F968-35B7-A87F-AE4E51863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F2DDC-8E31-BFA1-D4C3-B662B17C2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9C2B4-FFF4-732F-528B-B949B13FB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0DCEE-F9A9-0E55-FFDC-2FD2D7331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0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A2576-688B-7173-1440-55884F9B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D051C-E18C-91CC-003E-94EE65165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905C8-102A-F1E9-622D-B68B0D7A4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5E583-6311-EF93-64C1-597003E57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924B4-33FA-E1EA-7937-B48461627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1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2A18E8-0FA7-FFB5-3D6F-EAF0542121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8E37F4-6DF3-23C0-2C53-147E37E20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75472-3083-5F7A-6A75-EF4CEACB7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0A0D4-95A8-835A-E65A-5C87292D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630D4-A7A7-F771-18C2-E0D7B6DC0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377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BDDD0-61BA-C615-5963-69BC0FC91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A5ED4-5BF9-0868-DC67-5983EE2AF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11099-7765-8FC9-7184-B8150A50E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4B911-FC01-F7D4-908F-A826DFE56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75559-C370-1FC7-210B-F5424C9F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93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B49B-5724-DE24-0AD7-B9279811F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66A5F-AFC7-FC69-F587-42BD5B7018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19679-FCEE-7B10-8173-93F7052B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FE877-C740-F974-4467-999CE6E52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BC5FD-2B29-A5A0-3AB6-31F40E7AE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63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5280E-0EF7-AAD3-D4CF-3B69CD3A8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ED856-CF6C-4F83-9A50-79C523AEFE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742C8C-C21A-8D9A-0EC9-FCE6F7555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BD7B6-93A6-60FF-B009-DA160FD62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04D217-3C20-73CE-8215-33DA386A6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344A2-27CC-3316-14AF-C416502F3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143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7161-49B3-FA08-251D-14AB24870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07840D-103C-7370-5A41-621ABECA8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AE4A33-80D6-72BB-4B05-AF9FDB8EA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84E584-1609-9759-C129-4161C14FB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19C0B3-7E42-6BC2-2AB3-4E3DF4904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A4F47C-5935-2990-849B-5A3202B2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681415-71D5-67A9-95BD-0B4F371CA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47B09D-335C-D891-AB54-0463474AC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02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BEBA4-A70D-9522-9A24-2E3EB27D5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343156-19EA-8267-594F-B2F0C503D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11BE1C-1493-33E5-7452-19662532E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53960-24F5-3412-8A1A-8C34C8B9B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94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BA1FF8-139D-6D07-5ADF-0E869B5E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621CDD-2A73-6D50-A14E-F369F2858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F40E93-4BEB-5DC7-E348-995197F6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8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04B3B-8D23-374B-5F55-C1F5579F8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31C90-CBEE-CDD1-D3B7-0A1A6EDB0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6FFB2-13A1-FE8E-7702-8DB47CA7C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E8027-C4F2-A390-D4C9-84AEF2F4F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81EB88-AAE7-8519-2D96-B29FC6F9D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DC163-6DFD-A473-DA28-F196BF8B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766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E23C-8377-0FB2-B42B-CE863E63B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327B3B-8485-6CEB-3820-8A61620979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DAA5D-BC71-561F-782B-F1DDA25F97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9D53A9-62D6-9E58-01B6-9A9461CBA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C8AEE0-A8B3-4537-2884-C47F057C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50929-8F54-AB91-B72B-370231183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79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B893E7-5D1E-B04A-6621-0485DA680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897AD-CA85-CE7D-D445-FD796BFDE5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A4D63-5423-21BB-396E-4BBB18468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DD34C-0A72-4228-8533-BE80D4D33257}" type="datetimeFigureOut">
              <a:rPr lang="en-US" smtClean="0"/>
              <a:t>7/31/2022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DFC3D-4963-AA58-4F6F-24159FF25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071F7-F6D7-1D06-A3D9-622521F094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596B9-FEB9-437E-BE19-CDDD395E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801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achine_code" TargetMode="External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hyperlink" Target="https://en.wikipedia.org/wiki/First-generation_programming_languag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b.rspca.org.au/knowledge-base/what-animal-welfare-problems-are-associated-with-dog-breeding/" TargetMode="External"/><Relationship Id="rId5" Type="http://schemas.openxmlformats.org/officeDocument/2006/relationships/image" Target="../media/image3.jpeg"/><Relationship Id="rId4" Type="http://schemas.openxmlformats.org/officeDocument/2006/relationships/hyperlink" Target="https://en.wikipedia.org/wiki/Type-in_progra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desktop.github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9005A-D4B7-D58C-8229-E0398D714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GitHub</a:t>
            </a:r>
            <a:br>
              <a:rPr lang="en-US" sz="5400" dirty="0"/>
            </a:br>
            <a:r>
              <a:rPr lang="en-US" sz="2000" dirty="0"/>
              <a:t>Software Development and Version Control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Ladybug on a leaf">
            <a:extLst>
              <a:ext uri="{FF2B5EF4-FFF2-40B4-BE49-F238E27FC236}">
                <a16:creationId xmlns:a16="http://schemas.microsoft.com/office/drawing/2014/main" id="{0F5CB3CA-C7A6-4D48-A4CB-9335FE250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334" r="2" b="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4" name="Picture 3" descr="Yellow duck toy plunging in water and splashing">
            <a:extLst>
              <a:ext uri="{FF2B5EF4-FFF2-40B4-BE49-F238E27FC236}">
                <a16:creationId xmlns:a16="http://schemas.microsoft.com/office/drawing/2014/main" id="{BE21C670-47AE-A6F7-B49D-95215E48E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38575" y="-10"/>
            <a:ext cx="92266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028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405"/>
            <a:ext cx="10515600" cy="4351338"/>
          </a:xfrm>
        </p:spPr>
        <p:txBody>
          <a:bodyPr>
            <a:normAutofit/>
          </a:bodyPr>
          <a:lstStyle/>
          <a:p>
            <a:pPr lvl="1" fontAlgn="base"/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is it?</a:t>
            </a:r>
          </a:p>
          <a:p>
            <a:pPr lvl="2" fontAlgn="base"/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listing of commands to be compiled, interpreted or assembled into an executable computer programs</a:t>
            </a:r>
          </a:p>
          <a:p>
            <a:pPr lvl="2" fontAlgn="base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Helps to unleash creative ideas into solutions that help mankind</a:t>
            </a:r>
          </a:p>
          <a:p>
            <a:pPr marL="914400" lvl="2" indent="0" fontAlgn="base"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e.g. </a:t>
            </a:r>
          </a:p>
          <a:p>
            <a:pPr lvl="2" fontAlgn="base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earliest programs for were entered in binary language of the computer </a:t>
            </a:r>
          </a:p>
          <a:p>
            <a:pPr lvl="3" fontAlgn="base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This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 tooltip="First-generation programming language"/>
              </a:rPr>
              <a:t>first-generation programming language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had no distinction between source code and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Machine code"/>
              </a:rPr>
              <a:t>machine code</a:t>
            </a:r>
            <a:endParaRPr lang="en-US" u="none" strike="noStrike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lvl="3" fontAlgn="base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Most early computer magazines published source code as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4" tooltip="Type-in program"/>
              </a:rPr>
              <a:t>type-in programs</a:t>
            </a:r>
            <a:endParaRPr lang="en-US" b="0" i="0" u="none" strike="noStrike" dirty="0">
              <a:solidFill>
                <a:srgbClr val="0645AD"/>
              </a:solidFill>
              <a:effectLst/>
              <a:latin typeface="Arial" panose="020B0604020202020204" pitchFamily="34" charset="0"/>
            </a:endParaRPr>
          </a:p>
          <a:p>
            <a:pPr lvl="1"/>
            <a:endParaRPr lang="en-US" dirty="0">
              <a:solidFill>
                <a:srgbClr val="0645AD"/>
              </a:solidFill>
              <a:latin typeface="Arial" panose="020B0604020202020204" pitchFamily="34" charset="0"/>
            </a:endParaRPr>
          </a:p>
          <a:p>
            <a:pPr lvl="1"/>
            <a:r>
              <a:rPr lang="en-US" dirty="0">
                <a:solidFill>
                  <a:srgbClr val="7030A0"/>
                </a:solidFill>
                <a:latin typeface="Arial" panose="020B0604020202020204" pitchFamily="34" charset="0"/>
              </a:rPr>
              <a:t>IBM, Pentagon, Bell labs are pioneer organizations that helped to enable software ecosystem</a:t>
            </a:r>
            <a:endParaRPr lang="en-US" b="0" i="0" dirty="0">
              <a:solidFill>
                <a:srgbClr val="7030A0"/>
              </a:solidFill>
              <a:effectLst/>
              <a:latin typeface="Arial" panose="020B0604020202020204" pitchFamily="34" charset="0"/>
            </a:endParaRPr>
          </a:p>
          <a:p>
            <a:pPr marL="457200" lvl="1" indent="0" fontAlgn="base">
              <a:buNone/>
            </a:pPr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lvl="1" fontAlgn="base"/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 descr="A picture containing dog, outdoor, sitting, laying&#10;&#10;Description automatically generated">
            <a:extLst>
              <a:ext uri="{FF2B5EF4-FFF2-40B4-BE49-F238E27FC236}">
                <a16:creationId xmlns:a16="http://schemas.microsoft.com/office/drawing/2014/main" id="{C5071455-5794-7D42-CABD-32A7DA2B09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160882" y="49279"/>
            <a:ext cx="1921427" cy="19214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7EA356-0C80-5C45-719D-A2383887CDBB}"/>
              </a:ext>
            </a:extLst>
          </p:cNvPr>
          <p:cNvSpPr txBox="1"/>
          <p:nvPr/>
        </p:nvSpPr>
        <p:spPr>
          <a:xfrm>
            <a:off x="11027554" y="3129397"/>
            <a:ext cx="1081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6" tooltip="https://kb.rspca.org.au/knowledge-base/what-animal-welfare-problems-are-associated-with-dog-breeding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nc-nd/3.0/"/>
              </a:rPr>
              <a:t>CC BY-NC-ND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344220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7094"/>
            <a:ext cx="10515600" cy="4351338"/>
          </a:xfrm>
        </p:spPr>
        <p:txBody>
          <a:bodyPr>
            <a:normAutofit/>
          </a:bodyPr>
          <a:lstStyle/>
          <a:p>
            <a:pPr lvl="1" fontAlgn="base"/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is it Developed</a:t>
            </a:r>
          </a:p>
          <a:p>
            <a:pPr lvl="2" fontAlgn="base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Modern source code is based off collaboration between multiple engineers</a:t>
            </a:r>
          </a:p>
          <a:p>
            <a:pPr lvl="2" fontAlgn="base"/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collaboration extends around companies, nations and 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single complex code could have 1 author or thousand of authors e.g. Apple iPhone</a:t>
            </a:r>
          </a:p>
          <a:p>
            <a:pPr lvl="2" fontAlgn="base"/>
            <a:endParaRPr lang="en-US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Where it is saved?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past most of the source code was saved in individual company's computer systems.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E.g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PVCS, IBM Clear case, VCS etc. 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Most of the code where there is need for wider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collobration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saved in internet with repositories based in Cloud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 is one such example which carries multiple repositories </a:t>
            </a:r>
          </a:p>
          <a:p>
            <a:pPr lvl="2"/>
            <a:endParaRPr lang="en-US" dirty="0">
              <a:solidFill>
                <a:srgbClr val="0645AD"/>
              </a:solidFill>
              <a:latin typeface="Arial" panose="020B0604020202020204" pitchFamily="34" charset="0"/>
            </a:endParaRPr>
          </a:p>
          <a:p>
            <a:pPr marL="457200" lvl="1" indent="0" fontAlgn="base">
              <a:buNone/>
            </a:pPr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lvl="1" fontAlgn="base"/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 descr="Basketball player dribbling ball on court">
            <a:extLst>
              <a:ext uri="{FF2B5EF4-FFF2-40B4-BE49-F238E27FC236}">
                <a16:creationId xmlns:a16="http://schemas.microsoft.com/office/drawing/2014/main" id="{3F765A91-4AB5-9508-0292-43BF721D1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191" y="-97576"/>
            <a:ext cx="2950470" cy="196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438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368" y="270680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GitHub: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370" y="2115117"/>
            <a:ext cx="6586489" cy="3785419"/>
          </a:xfrm>
        </p:spPr>
        <p:txBody>
          <a:bodyPr>
            <a:normAutofit/>
          </a:bodyPr>
          <a:lstStyle/>
          <a:p>
            <a:pPr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Exercise:</a:t>
            </a:r>
          </a:p>
          <a:p>
            <a:pPr lvl="1" fontAlgn="base"/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Create an account in GitHub </a:t>
            </a:r>
          </a:p>
          <a:p>
            <a:pPr lvl="1" fontAlgn="base"/>
            <a:r>
              <a:rPr lang="en-US" sz="2000" dirty="0">
                <a:latin typeface="Calibri" panose="020F0502020204030204" pitchFamily="34" charset="0"/>
              </a:rPr>
              <a:t>Join Team Duckies repository</a:t>
            </a:r>
          </a:p>
          <a:p>
            <a:pPr lvl="1" fontAlgn="base"/>
            <a:r>
              <a:rPr lang="en-US" sz="2000" b="0" i="0" dirty="0">
                <a:effectLst/>
                <a:latin typeface="Calibri" panose="020F0502020204030204" pitchFamily="34" charset="0"/>
              </a:rPr>
              <a:t>Install </a:t>
            </a:r>
            <a:r>
              <a:rPr lang="en-US" sz="2000" b="0" i="0" dirty="0" err="1">
                <a:effectLst/>
                <a:latin typeface="Calibri" panose="020F0502020204030204" pitchFamily="34" charset="0"/>
              </a:rPr>
              <a:t>Github</a:t>
            </a:r>
            <a:r>
              <a:rPr lang="en-US" sz="2000" b="0" i="0" dirty="0">
                <a:effectLst/>
                <a:latin typeface="Calibri" panose="020F0502020204030204" pitchFamily="34" charset="0"/>
              </a:rPr>
              <a:t> Desktop for easy access to </a:t>
            </a:r>
            <a:r>
              <a:rPr lang="en-US" sz="2000" b="0" i="0" dirty="0" err="1">
                <a:effectLst/>
                <a:latin typeface="Calibri" panose="020F0502020204030204" pitchFamily="34" charset="0"/>
              </a:rPr>
              <a:t>Github</a:t>
            </a:r>
            <a:endParaRPr lang="en-US" sz="2000" b="0" i="0" dirty="0">
              <a:effectLst/>
              <a:latin typeface="Arial" panose="020B0604020202020204" pitchFamily="34" charset="0"/>
            </a:endParaRPr>
          </a:p>
          <a:p>
            <a:pPr lvl="2" fontAlgn="base"/>
            <a:r>
              <a:rPr lang="en-US" dirty="0">
                <a:hlinkClick r:id="rId2"/>
              </a:rPr>
              <a:t>GitHub Desktop | Simple collaboration from your desktop</a:t>
            </a:r>
            <a:endParaRPr lang="en-US" dirty="0"/>
          </a:p>
          <a:p>
            <a:pPr lvl="1" fontAlgn="base"/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Use GitHub Desktop to connect to Duckies repository</a:t>
            </a:r>
          </a:p>
          <a:p>
            <a:pPr lvl="2" fontAlgn="base"/>
            <a:r>
              <a:rPr lang="en-US" b="0" i="0" u="none" strike="noStrike" dirty="0">
                <a:effectLst/>
                <a:latin typeface="Calibri" panose="020F0502020204030204" pitchFamily="34" charset="0"/>
              </a:rPr>
              <a:t>Clone Duckies repository to your desktop	</a:t>
            </a:r>
          </a:p>
          <a:p>
            <a:pPr lvl="2" fontAlgn="base"/>
            <a:r>
              <a:rPr lang="en-US" dirty="0">
                <a:latin typeface="Calibri" panose="020F0502020204030204" pitchFamily="34" charset="0"/>
              </a:rPr>
              <a:t>Add files</a:t>
            </a:r>
          </a:p>
          <a:p>
            <a:pPr lvl="2" fontAlgn="base"/>
            <a:r>
              <a:rPr lang="en-US" b="0" i="0" u="none" strike="noStrike" dirty="0">
                <a:effectLst/>
                <a:latin typeface="Calibri" panose="020F0502020204030204" pitchFamily="34" charset="0"/>
              </a:rPr>
              <a:t>Commit the file with comments</a:t>
            </a:r>
          </a:p>
          <a:p>
            <a:pPr lvl="1" fontAlgn="base"/>
            <a:endParaRPr lang="en-US" sz="2000" b="0" i="0" u="none" strike="noStrike" dirty="0">
              <a:effectLst/>
              <a:latin typeface="Calibri" panose="020F0502020204030204" pitchFamily="34" charset="0"/>
            </a:endParaRPr>
          </a:p>
          <a:p>
            <a:pPr lvl="1" fontAlgn="base"/>
            <a:endParaRPr lang="en-US" sz="2000" b="0" i="0" u="none" strike="noStrike" dirty="0">
              <a:effectLst/>
              <a:latin typeface="Calibri" panose="020F0502020204030204" pitchFamily="34" charset="0"/>
            </a:endParaRPr>
          </a:p>
          <a:p>
            <a:endParaRPr lang="en-US" sz="2000" dirty="0"/>
          </a:p>
        </p:txBody>
      </p:sp>
      <p:pic>
        <p:nvPicPr>
          <p:cNvPr id="5" name="Picture 4" descr="Yellow rubber ducks">
            <a:extLst>
              <a:ext uri="{FF2B5EF4-FFF2-40B4-BE49-F238E27FC236}">
                <a16:creationId xmlns:a16="http://schemas.microsoft.com/office/drawing/2014/main" id="{C0DDBE1D-7278-6C1B-6F3B-4AFA12CAF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78" r="21403" b="-1"/>
          <a:stretch/>
        </p:blipFill>
        <p:spPr>
          <a:xfrm>
            <a:off x="20" y="10"/>
            <a:ext cx="3131937" cy="4633473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1E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302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1E9BB-77B5-2E30-97E6-441C65CEC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3812391" cy="893115"/>
          </a:xfrm>
        </p:spPr>
        <p:txBody>
          <a:bodyPr anchor="b">
            <a:normAutofit/>
          </a:bodyPr>
          <a:lstStyle/>
          <a:p>
            <a:r>
              <a:rPr lang="en-US" sz="5400" dirty="0"/>
              <a:t>GitHub: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39AB-0A10-E86B-59EE-118F81D9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409" y="2525662"/>
            <a:ext cx="4194885" cy="3025160"/>
          </a:xfrm>
        </p:spPr>
        <p:txBody>
          <a:bodyPr>
            <a:normAutofit/>
          </a:bodyPr>
          <a:lstStyle/>
          <a:p>
            <a:pPr fontAlgn="base"/>
            <a:r>
              <a:rPr lang="en-US" sz="2200" b="0" i="0" u="none" strike="noStrike" dirty="0">
                <a:effectLst/>
                <a:latin typeface="Calibri" panose="020F0502020204030204" pitchFamily="34" charset="0"/>
              </a:rPr>
              <a:t>Exercise </a:t>
            </a:r>
          </a:p>
          <a:p>
            <a:pPr lvl="1" fontAlgn="base"/>
            <a:r>
              <a:rPr lang="en-US" sz="1800" b="0" i="0" u="none" strike="noStrike" dirty="0">
                <a:effectLst/>
                <a:latin typeface="Calibri" panose="020F0502020204030204" pitchFamily="34" charset="0"/>
              </a:rPr>
              <a:t>Modify File:</a:t>
            </a:r>
          </a:p>
          <a:p>
            <a:pPr lvl="2" fontAlgn="base"/>
            <a:r>
              <a:rPr lang="en-US" sz="1800" dirty="0">
                <a:latin typeface="Calibri" panose="020F0502020204030204" pitchFamily="34" charset="0"/>
              </a:rPr>
              <a:t>Modify an existing file in clone</a:t>
            </a:r>
          </a:p>
          <a:p>
            <a:pPr lvl="2" fontAlgn="base"/>
            <a:r>
              <a:rPr lang="en-US" sz="1800" b="0" i="0" u="none" strike="noStrike" dirty="0">
                <a:effectLst/>
                <a:latin typeface="Calibri" panose="020F0502020204030204" pitchFamily="34" charset="0"/>
              </a:rPr>
              <a:t>Commit the file with comments</a:t>
            </a:r>
          </a:p>
          <a:p>
            <a:pPr lvl="2" fontAlgn="base"/>
            <a:r>
              <a:rPr lang="en-US" sz="1800" b="0" i="0" u="none" strike="noStrike" dirty="0">
                <a:effectLst/>
                <a:latin typeface="Calibri" panose="020F0502020204030204" pitchFamily="34" charset="0"/>
              </a:rPr>
              <a:t>All team duckies team members able to see the cloned file</a:t>
            </a:r>
          </a:p>
          <a:p>
            <a:pPr lvl="1" fontAlgn="base"/>
            <a:endParaRPr lang="en-US" sz="2200" b="0" i="0" u="none" strike="noStrike" dirty="0">
              <a:effectLst/>
              <a:latin typeface="Calibri" panose="020F0502020204030204" pitchFamily="34" charset="0"/>
            </a:endParaRPr>
          </a:p>
          <a:p>
            <a:pPr lvl="1" fontAlgn="base"/>
            <a:endParaRPr lang="en-US" sz="2200" b="0" i="0" u="none" strike="noStrike" dirty="0">
              <a:effectLst/>
              <a:latin typeface="Calibri" panose="020F0502020204030204" pitchFamily="34" charset="0"/>
            </a:endParaRPr>
          </a:p>
          <a:p>
            <a:endParaRPr lang="en-US" sz="2200" dirty="0"/>
          </a:p>
        </p:txBody>
      </p:sp>
      <p:pic>
        <p:nvPicPr>
          <p:cNvPr id="5" name="Picture 4" descr="Rubber duck toy in bathroom">
            <a:extLst>
              <a:ext uri="{FF2B5EF4-FFF2-40B4-BE49-F238E27FC236}">
                <a16:creationId xmlns:a16="http://schemas.microsoft.com/office/drawing/2014/main" id="{2F3447B5-E09E-8CB6-6242-67EFEC77B7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2" r="1604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126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284</Words>
  <Application>Microsoft Office PowerPoint</Application>
  <PresentationFormat>Widescreen</PresentationFormat>
  <Paragraphs>42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Roboto</vt:lpstr>
      <vt:lpstr>Office Theme</vt:lpstr>
      <vt:lpstr>GitHub Software Development and Version Control</vt:lpstr>
      <vt:lpstr>Source Code</vt:lpstr>
      <vt:lpstr>Source Code</vt:lpstr>
      <vt:lpstr>GitHub:</vt:lpstr>
      <vt:lpstr>GitHub: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Vijay Nijhawan</dc:creator>
  <cp:lastModifiedBy>Vijay Nijhawan</cp:lastModifiedBy>
  <cp:revision>16</cp:revision>
  <dcterms:created xsi:type="dcterms:W3CDTF">2022-07-24T16:27:18Z</dcterms:created>
  <dcterms:modified xsi:type="dcterms:W3CDTF">2022-07-31T15:56:03Z</dcterms:modified>
</cp:coreProperties>
</file>

<file path=docProps/thumbnail.jpeg>
</file>